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80" r:id="rId4"/>
    <p:sldId id="288" r:id="rId5"/>
    <p:sldId id="291" r:id="rId6"/>
    <p:sldId id="289" r:id="rId7"/>
    <p:sldId id="287" r:id="rId8"/>
    <p:sldId id="293" r:id="rId9"/>
    <p:sldId id="281" r:id="rId10"/>
    <p:sldId id="297" r:id="rId11"/>
    <p:sldId id="298" r:id="rId12"/>
    <p:sldId id="283" r:id="rId13"/>
    <p:sldId id="294" r:id="rId14"/>
    <p:sldId id="299" r:id="rId15"/>
    <p:sldId id="300" r:id="rId16"/>
    <p:sldId id="301" r:id="rId17"/>
    <p:sldId id="29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  <a:srgbClr val="003399"/>
    <a:srgbClr val="CCFFFF"/>
    <a:srgbClr val="000099"/>
    <a:srgbClr val="3399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3" autoAdjust="0"/>
    <p:restoredTop sz="96085" autoAdjust="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5E4F-F50F-49C9-AF59-B68A113C8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0882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06172-18ED-4C82-9F1C-B74427304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7355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26AAA-2382-41D1-B675-80A52918F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4846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6C699-F0C0-465E-8A31-63DC0E0F6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7630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D460C-196F-4F91-8853-FC78F58C2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332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95B-3EC9-4C21-AB8F-A395DF29F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371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E9B-481F-4BED-BCE5-2B10322EA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5474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57E1-30EC-453C-B4A3-DC6D0EA61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63996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9EF2-F995-4301-852B-80803A27E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4559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0AAC9-480E-4264-8B4E-F348D9D8D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066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CF7A-A01A-4735-BB80-D25CCC11B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514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5C94C-F587-4470-B85E-184997D39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79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A100DEE0-A62B-422D-8383-E8A01B37E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0" y="381000"/>
            <a:ext cx="655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3200">
              <a:solidFill>
                <a:schemeClr val="tx2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14400" y="1828800"/>
            <a:ext cx="7772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4800" b="1">
              <a:solidFill>
                <a:srgbClr val="FF0066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145000"/>
              </a:lnSpc>
            </a:pPr>
            <a:r>
              <a:rPr lang="ru-RU" altLang="ru-RU" sz="5400" b="1">
                <a:solidFill>
                  <a:srgbClr val="CC0066"/>
                </a:solidFill>
                <a:latin typeface="Comic Sans MS" pitchFamily="66" charset="0"/>
              </a:rPr>
              <a:t>Первый раз в первый класс!</a:t>
            </a:r>
          </a:p>
          <a:p>
            <a:pPr algn="ctr" eaLnBrk="1" hangingPunct="1">
              <a:lnSpc>
                <a:spcPct val="145000"/>
              </a:lnSpc>
            </a:pPr>
            <a:endParaRPr lang="ru-RU" altLang="ru-RU" sz="4800" b="1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676400" y="304800"/>
            <a:ext cx="7086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00" b="1">
                <a:solidFill>
                  <a:srgbClr val="0000FF"/>
                </a:solidFill>
                <a:latin typeface="Comic Sans MS" pitchFamily="66" charset="0"/>
              </a:rPr>
              <a:t>Родителям будущих первоклассников</a:t>
            </a:r>
          </a:p>
        </p:txBody>
      </p:sp>
      <p:pic>
        <p:nvPicPr>
          <p:cNvPr id="2053" name="Picture 12" descr="1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2209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4" descr="10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958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Text Box 18"/>
          <p:cNvSpPr txBox="1">
            <a:spLocks noChangeArrowheads="1"/>
          </p:cNvSpPr>
          <p:nvPr/>
        </p:nvSpPr>
        <p:spPr bwMode="auto">
          <a:xfrm>
            <a:off x="685800" y="6248400"/>
            <a:ext cx="807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2056" name="AutoShape 20"/>
          <p:cNvSpPr>
            <a:spLocks noChangeArrowheads="1"/>
          </p:cNvSpPr>
          <p:nvPr/>
        </p:nvSpPr>
        <p:spPr bwMode="auto">
          <a:xfrm rot="-1088051">
            <a:off x="609600" y="4572000"/>
            <a:ext cx="609600" cy="7620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7" name="AutoShape 21"/>
          <p:cNvSpPr>
            <a:spLocks noChangeArrowheads="1"/>
          </p:cNvSpPr>
          <p:nvPr/>
        </p:nvSpPr>
        <p:spPr bwMode="auto">
          <a:xfrm rot="961108">
            <a:off x="7848600" y="1447800"/>
            <a:ext cx="609600" cy="7620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8" name="AutoShape 22"/>
          <p:cNvSpPr>
            <a:spLocks noChangeArrowheads="1"/>
          </p:cNvSpPr>
          <p:nvPr/>
        </p:nvSpPr>
        <p:spPr bwMode="auto">
          <a:xfrm>
            <a:off x="4724400" y="5715000"/>
            <a:ext cx="609600" cy="685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59" name="AutoShape 23"/>
          <p:cNvSpPr>
            <a:spLocks noChangeArrowheads="1"/>
          </p:cNvSpPr>
          <p:nvPr/>
        </p:nvSpPr>
        <p:spPr bwMode="auto">
          <a:xfrm rot="-1088051">
            <a:off x="228600" y="228600"/>
            <a:ext cx="5334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60" name="AutoShape 24"/>
          <p:cNvSpPr>
            <a:spLocks noChangeArrowheads="1"/>
          </p:cNvSpPr>
          <p:nvPr/>
        </p:nvSpPr>
        <p:spPr bwMode="auto">
          <a:xfrm rot="-190322">
            <a:off x="4194175" y="1982788"/>
            <a:ext cx="5334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6858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  <a:latin typeface="Comic Sans MS" pitchFamily="66" charset="0"/>
              </a:rPr>
              <a:t>Коммуникативная готовность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6705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CC0066"/>
                </a:solidFill>
                <a:latin typeface="Comic Sans MS" pitchFamily="66" charset="0"/>
              </a:rPr>
              <a:t>играть и общаться с другими ребятами;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CC0066"/>
                </a:solidFill>
                <a:latin typeface="Comic Sans MS" pitchFamily="66" charset="0"/>
              </a:rPr>
              <a:t>быть включенным в детский коллектив и уметь жить по его законам;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CC0066"/>
                </a:solidFill>
                <a:latin typeface="Comic Sans MS" pitchFamily="66" charset="0"/>
              </a:rPr>
              <a:t>общаться со взрослыми людьми, соблюдая правила культурного обращения;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CC0066"/>
                </a:solidFill>
                <a:latin typeface="Comic Sans MS" pitchFamily="66" charset="0"/>
              </a:rPr>
              <a:t>доброжелательность и отсутствие агрессивности.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609600" y="1295400"/>
            <a:ext cx="830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3399"/>
                </a:solidFill>
                <a:latin typeface="Comic Sans MS" pitchFamily="66" charset="0"/>
              </a:rPr>
              <a:t>умение строить свои взаимоотношения с другими людьми:</a:t>
            </a:r>
          </a:p>
        </p:txBody>
      </p:sp>
      <p:pic>
        <p:nvPicPr>
          <p:cNvPr id="11269" name="Picture 5" descr="MCj029211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962400"/>
            <a:ext cx="2039938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0" y="4572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400" b="1">
                <a:solidFill>
                  <a:srgbClr val="000099"/>
                </a:solidFill>
                <a:latin typeface="Comic Sans MS" pitchFamily="66" charset="0"/>
              </a:rPr>
              <a:t>Кто должен осуществлять подготовку ребенка к школе???</a:t>
            </a:r>
            <a:endParaRPr lang="ru-RU" altLang="ru-RU" sz="4400">
              <a:solidFill>
                <a:srgbClr val="000099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38200" y="19050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4000" b="1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altLang="ru-RU" sz="4000" b="1">
                <a:solidFill>
                  <a:srgbClr val="FF0066"/>
                </a:solidFill>
                <a:latin typeface="Comic Sans MS" pitchFamily="66" charset="0"/>
              </a:rPr>
            </a:br>
            <a:r>
              <a:rPr lang="ru-RU" altLang="ru-RU" sz="3200" b="1">
                <a:solidFill>
                  <a:schemeClr val="hlink"/>
                </a:solidFill>
              </a:rPr>
              <a:t/>
            </a:r>
            <a:br>
              <a:rPr lang="ru-RU" altLang="ru-RU" sz="3200" b="1">
                <a:solidFill>
                  <a:schemeClr val="hlink"/>
                </a:solidFill>
              </a:rPr>
            </a:br>
            <a:endParaRPr lang="ru-RU" altLang="ru-RU" sz="4400" b="1">
              <a:solidFill>
                <a:srgbClr val="3399FF"/>
              </a:solidFill>
              <a:latin typeface="Comic Sans MS" pitchFamily="66" charset="0"/>
            </a:endParaRPr>
          </a:p>
        </p:txBody>
      </p:sp>
      <p:sp>
        <p:nvSpPr>
          <p:cNvPr id="1229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915400" cy="41449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endParaRPr lang="ru-RU" altLang="ru-RU" sz="3000" smtClean="0">
              <a:latin typeface="Comic Sans MS" pitchFamily="66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ru-RU" altLang="ru-RU" sz="3000" smtClean="0">
              <a:latin typeface="Comic Sans MS" pitchFamily="66" charset="0"/>
            </a:endParaRPr>
          </a:p>
        </p:txBody>
      </p:sp>
      <p:pic>
        <p:nvPicPr>
          <p:cNvPr id="12293" name="Picture 10" descr="8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66366">
            <a:off x="0" y="0"/>
            <a:ext cx="19399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1" descr="10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17335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000" b="1">
                <a:solidFill>
                  <a:srgbClr val="000099"/>
                </a:solidFill>
                <a:latin typeface="Comic Sans MS" pitchFamily="66" charset="0"/>
              </a:rPr>
              <a:t>На этапе подготовки ребенка к школе</a:t>
            </a:r>
            <a:endParaRPr lang="ru-RU" altLang="ru-RU" sz="4000">
              <a:solidFill>
                <a:srgbClr val="000099"/>
              </a:solidFill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38200" y="19050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4000" b="1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altLang="ru-RU" sz="4000" b="1">
                <a:solidFill>
                  <a:srgbClr val="FF0066"/>
                </a:solidFill>
                <a:latin typeface="Comic Sans MS" pitchFamily="66" charset="0"/>
              </a:rPr>
            </a:br>
            <a:r>
              <a:rPr lang="ru-RU" altLang="ru-RU" sz="3200" b="1">
                <a:solidFill>
                  <a:schemeClr val="hlink"/>
                </a:solidFill>
              </a:rPr>
              <a:t/>
            </a:r>
            <a:br>
              <a:rPr lang="ru-RU" altLang="ru-RU" sz="3200" b="1">
                <a:solidFill>
                  <a:schemeClr val="hlink"/>
                </a:solidFill>
              </a:rPr>
            </a:br>
            <a:endParaRPr lang="ru-RU" altLang="ru-RU" sz="4400" b="1">
              <a:solidFill>
                <a:srgbClr val="3399FF"/>
              </a:solidFill>
              <a:latin typeface="Comic Sans MS" pitchFamily="66" charset="0"/>
            </a:endParaRP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Comic Sans MS" pitchFamily="66" charset="0"/>
              </a:rPr>
              <a:t>избегайте чрезмерных требований;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Comic Sans MS" pitchFamily="66" charset="0"/>
              </a:rPr>
              <a:t>предоставляйте право на ошибку;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Comic Sans MS" pitchFamily="66" charset="0"/>
              </a:rPr>
              <a:t>научите правильно реагировать на неудачи;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Comic Sans MS" pitchFamily="66" charset="0"/>
              </a:rPr>
              <a:t>приучайте к самостоятельности;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Comic Sans MS" pitchFamily="66" charset="0"/>
              </a:rPr>
              <a:t>не перегружайте ребёнка;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Comic Sans MS" pitchFamily="66" charset="0"/>
              </a:rPr>
              <a:t>приучите ребёнка содержать в порядке свои вещи;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Comic Sans MS" pitchFamily="66" charset="0"/>
              </a:rPr>
              <a:t>сравнивайте ребёнка только с самим собой;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Comic Sans MS" pitchFamily="66" charset="0"/>
              </a:rPr>
              <a:t>не реализуйте в ребенке свои невоплотившиеся в жизнь мечты;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Comic Sans MS" pitchFamily="66" charset="0"/>
              </a:rPr>
              <a:t>не стесняйтесь демонстрировать свою любовь, дайте ему понять, что будете любить его всегда и при любых обстоятельствах.</a:t>
            </a:r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  <a:latin typeface="Comic Sans MS" pitchFamily="66" charset="0"/>
              </a:rPr>
              <a:t>Какие игры наиболее полезны для подготовки детей к школе???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991600" cy="4068763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altLang="ru-RU" sz="2800" smtClean="0">
                <a:solidFill>
                  <a:srgbClr val="CC0066"/>
                </a:solidFill>
                <a:latin typeface="Comic Sans MS" pitchFamily="66" charset="0"/>
              </a:rPr>
              <a:t>«Кто ушел?», «Что изменилось?»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altLang="ru-RU" sz="2800" smtClean="0">
                <a:solidFill>
                  <a:srgbClr val="CC0066"/>
                </a:solidFill>
                <a:latin typeface="Comic Sans MS" pitchFamily="66" charset="0"/>
              </a:rPr>
              <a:t>«Угадай по описанию», «Найди такой же (по цвету, величине, форме)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altLang="ru-RU" sz="2800" smtClean="0">
                <a:solidFill>
                  <a:srgbClr val="CC0066"/>
                </a:solidFill>
                <a:latin typeface="Comic Sans MS" pitchFamily="66" charset="0"/>
              </a:rPr>
              <a:t>«Да-нет», «Что будет, если…»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altLang="ru-RU" sz="2800" smtClean="0">
                <a:solidFill>
                  <a:srgbClr val="CC0066"/>
                </a:solidFill>
                <a:latin typeface="Comic Sans MS" pitchFamily="66" charset="0"/>
              </a:rPr>
              <a:t>«Придумай слово на звук», «Чистоговорки»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altLang="ru-RU" sz="2800" smtClean="0">
                <a:solidFill>
                  <a:srgbClr val="CC0066"/>
                </a:solidFill>
                <a:latin typeface="Comic Sans MS" pitchFamily="66" charset="0"/>
              </a:rPr>
              <a:t>«Сколько не хватает?» </a:t>
            </a:r>
          </a:p>
          <a:p>
            <a:pPr eaLnBrk="1" hangingPunct="1">
              <a:buFontTx/>
              <a:buNone/>
            </a:pPr>
            <a:endParaRPr lang="ru-RU" altLang="ru-RU" sz="2800" smtClean="0">
              <a:solidFill>
                <a:srgbClr val="CC0066"/>
              </a:solidFill>
              <a:latin typeface="Comic Sans MS" pitchFamily="66" charset="0"/>
            </a:endParaRPr>
          </a:p>
        </p:txBody>
      </p:sp>
      <p:pic>
        <p:nvPicPr>
          <p:cNvPr id="14340" name="Содержимое 8" descr="5972282e64cb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800600"/>
            <a:ext cx="1219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ru-RU" altLang="ru-RU" sz="32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Портрет идеального первоклассника</a:t>
            </a:r>
            <a:endParaRPr lang="ru-RU" alt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Устойчивое внимание   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Умеющий думать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Умеющий делать выводы   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Умеющий фантазировать 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Наблюдательный   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Хорошо развита речь, умение выразить свои мысли 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Умеет ориентироваться на пространстве листа бумаги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Настроен на обучение  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Готов к серьезной работе 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Учится с интересом 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Хочет узнавать новое 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Любит думать    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Аккуратный, бережно обращается со школьными принадлежностями      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Проявляет интерес к самым разнообразным вопросам жизни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Способен управлять своим поведением       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Собранный     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Сосредоточен на выполнении задания не очень интересного, но очень нужного     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Умеет выдерживать напряжение в работе    </a:t>
            </a:r>
            <a:r>
              <a:rPr lang="ru-RU" sz="1400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   </a:t>
            </a:r>
          </a:p>
          <a:p>
            <a:pPr>
              <a:buFontTx/>
              <a:buNone/>
              <a:defRPr/>
            </a:pPr>
            <a:endParaRPr lang="ru-RU" dirty="0"/>
          </a:p>
        </p:txBody>
      </p:sp>
      <p:pic>
        <p:nvPicPr>
          <p:cNvPr id="15364" name="Picture 9" descr="C41-3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85800"/>
            <a:ext cx="2268538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228600" y="58738"/>
            <a:ext cx="8686800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Способен сделать усилие воли 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Способен поставить "надо" выше желания "хочу"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Способен слушать и выполнять требования учителя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Исполнительный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Усидчивый 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Умеющий настроиться на работу, когда это необходимо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>
                <a:solidFill>
                  <a:srgbClr val="CC0066"/>
                </a:solidFill>
              </a:rPr>
              <a:t> </a:t>
            </a: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Не боится вступать в новый коллектив 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Не боится обращаться с вопросами к учителю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Понимает мимику учителя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Умеет слышать интонацию голоса учителя 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Дорожит отношением к нему учителя 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 чувством дистанции к взрослым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Ответственный за свои поступки 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Соблюдающий необходимые нормы приличия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Умеет говорить свободно, не стесняясь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Общительный                                                 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Скромный в общении 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Эмоционально отзывчивый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Уважающий себя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Уважающий товарищей 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Уважающий родителей     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Добрый                                   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altLang="ru-RU" i="1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Отзывчивый к просьбам товарищей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Хорошее  состояние здоровья!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52600"/>
            <a:ext cx="3533775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066800"/>
            <a:ext cx="8686800" cy="5607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При подготовке к школе вы должны оставаться для вашего ребёнка </a:t>
            </a:r>
            <a:r>
              <a:rPr lang="ru-RU" sz="28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любящим и понимающим родителем</a:t>
            </a:r>
            <a:r>
              <a:rPr lang="ru-RU" sz="28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и не брать на себя роль учителя!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Ребёнок охотно делает только то, что у него получается</a:t>
            </a:r>
            <a:r>
              <a:rPr lang="ru-RU" sz="28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поэтому он не может быть ленивым.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dirty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Постарайтесь достижения ребёнка </a:t>
            </a:r>
            <a:r>
              <a:rPr lang="ru-RU" sz="28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не</a:t>
            </a:r>
            <a:r>
              <a:rPr lang="ru-RU" sz="28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ru-RU" sz="28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сравнивать</a:t>
            </a:r>
            <a:r>
              <a:rPr lang="ru-RU" sz="28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(</a:t>
            </a:r>
            <a:r>
              <a:rPr lang="ru-RU" sz="28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не озвучивайте это при ребёнке, даже если они в его пользу</a:t>
            </a:r>
            <a:r>
              <a:rPr lang="ru-RU" sz="28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!).</a:t>
            </a:r>
            <a:br>
              <a:rPr lang="ru-RU" sz="28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ru-RU" sz="2800" dirty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Ваша любовь и терпение будут служить гарантом уверенного продвижения в учёбе для вашего малыша.</a:t>
            </a:r>
            <a:endParaRPr lang="ru-RU" sz="2800" dirty="0">
              <a:solidFill>
                <a:srgbClr val="CC0066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152400"/>
            <a:ext cx="49530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ЗАПОМНИТЕ:</a:t>
            </a:r>
            <a:endParaRPr lang="ru-RU" sz="4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766888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38400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5400" b="1" smtClean="0">
                <a:solidFill>
                  <a:srgbClr val="003399"/>
                </a:solidFill>
                <a:latin typeface="Elephant" pitchFamily="18" charset="0"/>
              </a:rPr>
              <a:t>Спасибо за внимание!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609600" y="304800"/>
            <a:ext cx="990600" cy="1143000"/>
          </a:xfrm>
          <a:prstGeom prst="star4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572000" y="1295400"/>
            <a:ext cx="762000" cy="762000"/>
          </a:xfrm>
          <a:prstGeom prst="star4">
            <a:avLst>
              <a:gd name="adj" fmla="val 125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8001000" y="228600"/>
            <a:ext cx="914400" cy="1219200"/>
          </a:xfrm>
          <a:prstGeom prst="star4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52400" y="4267200"/>
            <a:ext cx="685800" cy="685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7239000" y="3962400"/>
            <a:ext cx="1066800" cy="1143000"/>
          </a:xfrm>
          <a:prstGeom prst="star4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590800" y="5562600"/>
            <a:ext cx="914400" cy="914400"/>
          </a:xfrm>
          <a:prstGeom prst="star4">
            <a:avLst>
              <a:gd name="adj" fmla="val 125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8377" name="AutoShape 9"/>
          <p:cNvSpPr>
            <a:spLocks noChangeArrowheads="1"/>
          </p:cNvSpPr>
          <p:nvPr/>
        </p:nvSpPr>
        <p:spPr bwMode="auto">
          <a:xfrm>
            <a:off x="4724400" y="4267200"/>
            <a:ext cx="914400" cy="914400"/>
          </a:xfrm>
          <a:prstGeom prst="smileyFace">
            <a:avLst>
              <a:gd name="adj" fmla="val 465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b="1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5943600" y="6172200"/>
            <a:ext cx="533400" cy="5334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6962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smtClean="0">
                <a:solidFill>
                  <a:srgbClr val="000099"/>
                </a:solidFill>
                <a:latin typeface="Comic Sans MS" pitchFamily="66" charset="0"/>
              </a:rPr>
              <a:t>    </a:t>
            </a:r>
            <a:r>
              <a:rPr lang="ru-RU" sz="4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Быть готовым к школе уже сегодня – не значит уметь читать, писать и считать.</a:t>
            </a:r>
          </a:p>
          <a:p>
            <a:pPr eaLnBrk="1" hangingPunct="1">
              <a:buFontTx/>
              <a:buNone/>
              <a:defRPr/>
            </a:pPr>
            <a:r>
              <a:rPr lang="ru-RU" sz="4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Быть готовым  к школе – значит, быть готовым всему этому научиться!</a:t>
            </a: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5" name="Picture 4" descr="MCj03432970000[1]"/>
          <p:cNvPicPr>
            <a:picLocks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4419600"/>
            <a:ext cx="1958975" cy="1981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304800"/>
            <a:ext cx="8686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altLang="ru-RU" sz="3600" b="1">
                <a:solidFill>
                  <a:srgbClr val="FF0066"/>
                </a:solidFill>
                <a:latin typeface="Comic Sans MS" pitchFamily="66" charset="0"/>
              </a:rPr>
            </a:br>
            <a:r>
              <a:rPr lang="ru-RU" altLang="ru-RU" sz="4400" b="1">
                <a:solidFill>
                  <a:srgbClr val="000099"/>
                </a:solidFill>
                <a:latin typeface="Comic Sans MS" pitchFamily="66" charset="0"/>
              </a:rPr>
              <a:t>Психологическая готовность</a:t>
            </a:r>
            <a:r>
              <a:rPr lang="ru-RU" altLang="ru-RU" sz="3600" b="1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altLang="ru-RU" sz="3600" b="1">
                <a:solidFill>
                  <a:srgbClr val="FF0066"/>
                </a:solidFill>
                <a:latin typeface="Comic Sans MS" pitchFamily="66" charset="0"/>
              </a:rPr>
            </a:br>
            <a:r>
              <a:rPr lang="ru-RU" altLang="ru-RU" sz="4400" b="1">
                <a:solidFill>
                  <a:srgbClr val="000099"/>
                </a:solidFill>
                <a:latin typeface="Comic Sans MS" pitchFamily="66" charset="0"/>
              </a:rPr>
              <a:t>к обучению в школе:</a:t>
            </a:r>
            <a:endParaRPr lang="ru-RU" altLang="ru-RU" sz="4400">
              <a:solidFill>
                <a:srgbClr val="000099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18288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4000" b="1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altLang="ru-RU" sz="4000" b="1">
                <a:solidFill>
                  <a:srgbClr val="FF0066"/>
                </a:solidFill>
                <a:latin typeface="Comic Sans MS" pitchFamily="66" charset="0"/>
              </a:rPr>
            </a:br>
            <a:r>
              <a:rPr lang="ru-RU" altLang="ru-RU" sz="3200" b="1">
                <a:solidFill>
                  <a:schemeClr val="hlink"/>
                </a:solidFill>
              </a:rPr>
              <a:t/>
            </a:r>
            <a:br>
              <a:rPr lang="ru-RU" altLang="ru-RU" sz="3200" b="1">
                <a:solidFill>
                  <a:schemeClr val="hlink"/>
                </a:solidFill>
              </a:rPr>
            </a:br>
            <a:endParaRPr lang="ru-RU" altLang="ru-RU" sz="4400" b="1">
              <a:solidFill>
                <a:srgbClr val="3399FF"/>
              </a:solidFill>
              <a:latin typeface="Comic Sans MS" pitchFamily="66" charset="0"/>
            </a:endParaRPr>
          </a:p>
        </p:txBody>
      </p:sp>
      <p:sp>
        <p:nvSpPr>
          <p:cNvPr id="410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620000" cy="30480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CC0066"/>
                </a:solidFill>
                <a:latin typeface="Comic Sans MS" pitchFamily="66" charset="0"/>
              </a:rPr>
              <a:t>интеллектуальная готовность; </a:t>
            </a:r>
          </a:p>
          <a:p>
            <a:pPr eaLnBrk="1" hangingPunct="1"/>
            <a:r>
              <a:rPr lang="ru-RU" altLang="ru-RU" sz="3600" b="1" smtClean="0">
                <a:solidFill>
                  <a:srgbClr val="CC0066"/>
                </a:solidFill>
                <a:latin typeface="Comic Sans MS" pitchFamily="66" charset="0"/>
              </a:rPr>
              <a:t>мотивационная готовность; </a:t>
            </a:r>
          </a:p>
          <a:p>
            <a:pPr eaLnBrk="1" hangingPunct="1"/>
            <a:r>
              <a:rPr lang="ru-RU" altLang="ru-RU" sz="3600" b="1" smtClean="0">
                <a:solidFill>
                  <a:srgbClr val="CC0066"/>
                </a:solidFill>
                <a:latin typeface="Comic Sans MS" pitchFamily="66" charset="0"/>
              </a:rPr>
              <a:t>волевая готовность; </a:t>
            </a:r>
          </a:p>
          <a:p>
            <a:pPr eaLnBrk="1" hangingPunct="1"/>
            <a:r>
              <a:rPr lang="ru-RU" altLang="ru-RU" sz="3600" b="1" smtClean="0">
                <a:solidFill>
                  <a:srgbClr val="CC0066"/>
                </a:solidFill>
                <a:latin typeface="Comic Sans MS" pitchFamily="66" charset="0"/>
              </a:rPr>
              <a:t>коммуникативная готовность.</a:t>
            </a:r>
            <a:r>
              <a:rPr lang="ru-RU" altLang="ru-RU" b="1" smtClean="0"/>
              <a:t> </a:t>
            </a:r>
          </a:p>
        </p:txBody>
      </p:sp>
      <p:pic>
        <p:nvPicPr>
          <p:cNvPr id="4101" name="Picture 13" descr="5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591050"/>
            <a:ext cx="22669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762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  <a:latin typeface="Comic Sans MS" pitchFamily="66" charset="0"/>
              </a:rPr>
              <a:t>Мотивационная готовность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971800"/>
            <a:ext cx="5410200" cy="3429000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latin typeface="Comic Sans MS" pitchFamily="66" charset="0"/>
              </a:rPr>
              <a:t>объяснять, что учеба – не игра; она требует большей ответственности и серьезности;</a:t>
            </a:r>
          </a:p>
          <a:p>
            <a:pPr eaLnBrk="1" hangingPunct="1"/>
            <a:r>
              <a:rPr lang="ru-RU" altLang="ru-RU" sz="2400" smtClean="0">
                <a:latin typeface="Comic Sans MS" pitchFamily="66" charset="0"/>
              </a:rPr>
              <a:t>следует давать ребенку как можно больше позитивной информации о школе;</a:t>
            </a:r>
          </a:p>
          <a:p>
            <a:pPr eaLnBrk="1" hangingPunct="1"/>
            <a:r>
              <a:rPr lang="ru-RU" altLang="ru-RU" sz="2400" smtClean="0">
                <a:latin typeface="Comic Sans MS" pitchFamily="66" charset="0"/>
              </a:rPr>
              <a:t>настраивайте на успех в учебе, не пугайте неудачами!</a:t>
            </a:r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  <p:pic>
        <p:nvPicPr>
          <p:cNvPr id="5124" name="Содержимое 4" descr="1220501215_umen.gif"/>
          <p:cNvPicPr>
            <a:picLocks noChangeAspect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24200"/>
            <a:ext cx="3127375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12954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chemeClr val="tx2"/>
                </a:solidFill>
                <a:latin typeface="Comic Sans MS" pitchFamily="66" charset="0"/>
              </a:rPr>
              <a:t>способность ребенка выполнять социальную</a:t>
            </a:r>
            <a:r>
              <a:rPr lang="ru-RU" altLang="ru-RU" sz="280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altLang="ru-RU" sz="2800" b="1">
                <a:solidFill>
                  <a:schemeClr val="tx2"/>
                </a:solidFill>
                <a:latin typeface="Comic Sans MS" pitchFamily="66" charset="0"/>
              </a:rPr>
              <a:t>роль школьника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304800" y="25908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2400">
                <a:latin typeface="Comic Sans MS" pitchFamily="66" charset="0"/>
              </a:rPr>
              <a:t>  объяснить ребенку, для чего дети ходят в школу;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4813"/>
            <a:ext cx="9144000" cy="6334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Завтра ты идешь в школу, давай  сложим в портфель те предметы, которые тебе понадобятся на уроке:</a:t>
            </a:r>
          </a:p>
        </p:txBody>
      </p:sp>
      <p:pic>
        <p:nvPicPr>
          <p:cNvPr id="6147" name="Picture 3" descr="Edu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0"/>
            <a:ext cx="1827213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Edu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789363"/>
            <a:ext cx="182880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Edu00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88" y="5030788"/>
            <a:ext cx="1827212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Edu00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661025"/>
            <a:ext cx="1827212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Edu0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628775"/>
            <a:ext cx="3313112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Edu00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429000"/>
            <a:ext cx="18288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Edctn1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13325"/>
            <a:ext cx="2403475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MCj04326380000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43706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 descr="MCj0250862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941888"/>
            <a:ext cx="2001837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 descr="MCj0424188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179387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  <a:latin typeface="Comic Sans MS" pitchFamily="66" charset="0"/>
              </a:rPr>
              <a:t>Волевая готовность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6324600" cy="4038600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latin typeface="Comic Sans MS" pitchFamily="66" charset="0"/>
              </a:rPr>
              <a:t>умение сознательно подчинять свои действия правилу, обобщенно определяющему способ действия;</a:t>
            </a:r>
          </a:p>
          <a:p>
            <a:pPr eaLnBrk="1" hangingPunct="1"/>
            <a:r>
              <a:rPr lang="ru-RU" altLang="ru-RU" sz="2400" smtClean="0">
                <a:latin typeface="Comic Sans MS" pitchFamily="66" charset="0"/>
              </a:rPr>
              <a:t>умение ориентироваться на заданную систему требований;</a:t>
            </a:r>
          </a:p>
          <a:p>
            <a:pPr eaLnBrk="1" hangingPunct="1"/>
            <a:r>
              <a:rPr lang="ru-RU" altLang="ru-RU" sz="2400" smtClean="0">
                <a:latin typeface="Comic Sans MS" pitchFamily="66" charset="0"/>
              </a:rPr>
              <a:t>умение внимательно слушать говорящего и точно выполнять задания;</a:t>
            </a:r>
          </a:p>
          <a:p>
            <a:pPr eaLnBrk="1" hangingPunct="1"/>
            <a:r>
              <a:rPr lang="ru-RU" altLang="ru-RU" sz="2400" smtClean="0">
                <a:latin typeface="Comic Sans MS" pitchFamily="66" charset="0"/>
              </a:rPr>
              <a:t>а также умение длительно выполнять не очень привлекательную работу.</a:t>
            </a:r>
          </a:p>
        </p:txBody>
      </p:sp>
      <p:pic>
        <p:nvPicPr>
          <p:cNvPr id="7172" name="Рисунок 3" descr="1222791425_c41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0"/>
            <a:ext cx="24193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609600" y="1295400"/>
            <a:ext cx="830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Comic Sans MS" pitchFamily="66" charset="0"/>
              </a:rPr>
              <a:t>умение сдерживать и контролировать поведение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8382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000099"/>
                </a:solidFill>
                <a:latin typeface="Comic Sans MS" pitchFamily="66" charset="0"/>
              </a:rPr>
              <a:t>Интеллектуальная готовность</a:t>
            </a:r>
          </a:p>
        </p:txBody>
      </p:sp>
      <p:sp>
        <p:nvSpPr>
          <p:cNvPr id="8195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>
                <a:latin typeface="Comic Sans MS" pitchFamily="66" charset="0"/>
              </a:rPr>
              <a:t>          </a:t>
            </a:r>
            <a:r>
              <a:rPr lang="ru-RU" altLang="ru-RU" sz="2800" u="sng" smtClean="0">
                <a:latin typeface="Comic Sans MS" pitchFamily="66" charset="0"/>
              </a:rPr>
              <a:t>К 6–7 годам ребенок должен знать: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>
                <a:latin typeface="Comic Sans MS" pitchFamily="66" charset="0"/>
              </a:rPr>
              <a:t>свой адрес и название города, в котором он живет;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>
                <a:latin typeface="Comic Sans MS" pitchFamily="66" charset="0"/>
              </a:rPr>
              <a:t>название страны и ее столицы;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>
                <a:latin typeface="Comic Sans MS" pitchFamily="66" charset="0"/>
              </a:rPr>
              <a:t>имена и отчества своих родителей, информацию о местах их работы;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>
                <a:latin typeface="Comic Sans MS" pitchFamily="66" charset="0"/>
              </a:rPr>
              <a:t>времена года, их последовательность и основные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smtClean="0">
                <a:latin typeface="Comic Sans MS" pitchFamily="66" charset="0"/>
              </a:rPr>
              <a:t>                                 признаки;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smtClean="0">
              <a:latin typeface="Comic Sans MS" pitchFamily="66" charset="0"/>
            </a:endParaRPr>
          </a:p>
        </p:txBody>
      </p:sp>
      <p:pic>
        <p:nvPicPr>
          <p:cNvPr id="8196" name="Содержимое 6" descr="1221463800_0lik_ru_otr_01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276600"/>
            <a:ext cx="2643188" cy="3581400"/>
          </a:xfrm>
          <a:solidFill>
            <a:srgbClr val="F3EADE"/>
          </a:solidFill>
        </p:spPr>
      </p:pic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00400" y="3657600"/>
            <a:ext cx="5410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2400">
                <a:latin typeface="Comic Sans MS" pitchFamily="66" charset="0"/>
              </a:rPr>
              <a:t>названия месяцев, дней недели;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2400">
                <a:latin typeface="Comic Sans MS" pitchFamily="66" charset="0"/>
              </a:rPr>
              <a:t>основные виды деревьев и цветов.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altLang="ru-RU" sz="2400">
                <a:latin typeface="Comic Sans MS" pitchFamily="66" charset="0"/>
              </a:rPr>
              <a:t>ему следует уметь различать домашних и диких животных, понимать, что бабушка — это мама отца или матери.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ru-RU" altLang="ru-RU" sz="24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«Портрет» первоклассника, неготового к школе</a:t>
            </a:r>
            <a:r>
              <a:rPr lang="ru-RU" sz="2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Comic Sans MS" pitchFamily="66" charset="0"/>
              </a:rPr>
              <a:t>чрезмерная игривость;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Comic Sans MS" pitchFamily="66" charset="0"/>
              </a:rPr>
              <a:t>недостаточная самостоятельность;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Comic Sans MS" pitchFamily="66" charset="0"/>
              </a:rPr>
              <a:t>импульсивность, бесконтрольность поведения, гиперактивность;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Comic Sans MS" pitchFamily="66" charset="0"/>
              </a:rPr>
              <a:t>неумение общаться со сверстниками;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Comic Sans MS" pitchFamily="66" charset="0"/>
              </a:rPr>
              <a:t>неумение сосредоточиться на задании, трудность восприятия словесной или иной инструкции;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Comic Sans MS" pitchFamily="66" charset="0"/>
              </a:rPr>
              <a:t>низкий уровень знаний об окружающем мире, неумение сделать обобщение, классифицировать, выделить сходство, различие;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Comic Sans MS" pitchFamily="66" charset="0"/>
              </a:rPr>
              <a:t>неумение выполнять различные графические задания, манипулировать мелкими предметами;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Comic Sans MS" pitchFamily="66" charset="0"/>
              </a:rPr>
              <a:t>недостаточное развитие произвольной памяти;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100" smtClean="0">
                <a:latin typeface="Comic Sans MS" pitchFamily="66" charset="0"/>
              </a:rPr>
              <a:t>задержка речевого развития (это может быть и неправильное произношение, и бедный словарный запас, и неумение выразить свои мысли и т. п.).</a:t>
            </a:r>
            <a:r>
              <a:rPr lang="ru-RU" altLang="ru-RU" sz="210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ru-RU" altLang="ru-RU" sz="2100" smtClean="0"/>
          </a:p>
        </p:txBody>
      </p:sp>
      <p:pic>
        <p:nvPicPr>
          <p:cNvPr id="9220" name="Picture 4" descr="MCj043574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066800"/>
            <a:ext cx="18827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447800" y="4572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4400" b="1">
                <a:solidFill>
                  <a:srgbClr val="000099"/>
                </a:solidFill>
                <a:latin typeface="Comic Sans MS" pitchFamily="66" charset="0"/>
              </a:rPr>
              <a:t>Умение учится, </a:t>
            </a:r>
          </a:p>
          <a:p>
            <a:pPr algn="ctr" eaLnBrk="1" hangingPunct="1"/>
            <a:r>
              <a:rPr lang="ru-RU" altLang="ru-RU" sz="4400" b="1">
                <a:solidFill>
                  <a:srgbClr val="000099"/>
                </a:solidFill>
                <a:latin typeface="Comic Sans MS" pitchFamily="66" charset="0"/>
              </a:rPr>
              <a:t>что это???</a:t>
            </a:r>
            <a:endParaRPr lang="ru-RU" altLang="ru-RU" sz="4400">
              <a:solidFill>
                <a:srgbClr val="000099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38200" y="19050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4000" b="1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altLang="ru-RU" sz="4000" b="1">
                <a:solidFill>
                  <a:srgbClr val="FF0066"/>
                </a:solidFill>
                <a:latin typeface="Comic Sans MS" pitchFamily="66" charset="0"/>
              </a:rPr>
            </a:br>
            <a:r>
              <a:rPr lang="ru-RU" altLang="ru-RU" sz="3200" b="1">
                <a:solidFill>
                  <a:schemeClr val="hlink"/>
                </a:solidFill>
              </a:rPr>
              <a:t/>
            </a:r>
            <a:br>
              <a:rPr lang="ru-RU" altLang="ru-RU" sz="3200" b="1">
                <a:solidFill>
                  <a:schemeClr val="hlink"/>
                </a:solidFill>
              </a:rPr>
            </a:br>
            <a:endParaRPr lang="ru-RU" altLang="ru-RU" sz="4400" b="1">
              <a:solidFill>
                <a:srgbClr val="3399FF"/>
              </a:solidFill>
              <a:latin typeface="Comic Sans MS" pitchFamily="66" charset="0"/>
            </a:endParaRPr>
          </a:p>
        </p:txBody>
      </p:sp>
      <p:sp>
        <p:nvSpPr>
          <p:cNvPr id="10244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915400" cy="41449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Blip>
                <a:blip r:embed="rId2"/>
              </a:buBlip>
            </a:pPr>
            <a:r>
              <a:rPr lang="ru-RU" altLang="ru-RU" sz="3000" smtClean="0">
                <a:solidFill>
                  <a:srgbClr val="CC0066"/>
                </a:solidFill>
                <a:latin typeface="Comic Sans MS" pitchFamily="66" charset="0"/>
              </a:rPr>
              <a:t>Понимает, что он чего то не умеет и приучен говорить об этом!!!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ru-RU" altLang="ru-RU" sz="3000" smtClean="0">
              <a:solidFill>
                <a:srgbClr val="CC0066"/>
              </a:solidFill>
              <a:latin typeface="Comic Sans MS" pitchFamily="66" charset="0"/>
            </a:endParaRPr>
          </a:p>
          <a:p>
            <a:pPr eaLnBrk="1" hangingPunct="1">
              <a:lnSpc>
                <a:spcPct val="110000"/>
              </a:lnSpc>
              <a:buFontTx/>
              <a:buBlip>
                <a:blip r:embed="rId2"/>
              </a:buBlip>
            </a:pPr>
            <a:r>
              <a:rPr lang="ru-RU" altLang="ru-RU" sz="3000" smtClean="0">
                <a:solidFill>
                  <a:srgbClr val="CC0066"/>
                </a:solidFill>
                <a:latin typeface="Comic Sans MS" pitchFamily="66" charset="0"/>
              </a:rPr>
              <a:t>Умеет формулировать причины своих трудностей!!!</a:t>
            </a:r>
          </a:p>
          <a:p>
            <a:pPr eaLnBrk="1" hangingPunct="1">
              <a:lnSpc>
                <a:spcPct val="110000"/>
              </a:lnSpc>
              <a:buFontTx/>
              <a:buBlip>
                <a:blip r:embed="rId2"/>
              </a:buBlip>
            </a:pPr>
            <a:endParaRPr lang="ru-RU" altLang="ru-RU" sz="3000" smtClean="0">
              <a:latin typeface="Comic Sans MS" pitchFamily="66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ru-RU" altLang="ru-RU" sz="3000" smtClean="0">
              <a:latin typeface="Comic Sans MS" pitchFamily="66" charset="0"/>
            </a:endParaRPr>
          </a:p>
        </p:txBody>
      </p:sp>
      <p:pic>
        <p:nvPicPr>
          <p:cNvPr id="10245" name="Picture 10" descr="8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66366">
            <a:off x="0" y="0"/>
            <a:ext cx="19399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1" descr="105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17335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</TotalTime>
  <Words>629</Words>
  <Application>Microsoft Office PowerPoint</Application>
  <PresentationFormat>Экран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Comic Sans MS</vt:lpstr>
      <vt:lpstr>Wingdings</vt:lpstr>
      <vt:lpstr>Times New Roman</vt:lpstr>
      <vt:lpstr>Elephant</vt:lpstr>
      <vt:lpstr>Garamond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Мотивационная готовность</vt:lpstr>
      <vt:lpstr>Завтра ты идешь в школу, давай  сложим в портфель те предметы, которые тебе понадобятся на уроке:</vt:lpstr>
      <vt:lpstr>Волевая готовность</vt:lpstr>
      <vt:lpstr>Интеллектуальная готовность</vt:lpstr>
      <vt:lpstr>«Портрет» первоклассника, неготового к школе:</vt:lpstr>
      <vt:lpstr>Презентация PowerPoint</vt:lpstr>
      <vt:lpstr>Коммуникативная готовность</vt:lpstr>
      <vt:lpstr>Презентация PowerPoint</vt:lpstr>
      <vt:lpstr>Презентация PowerPoint</vt:lpstr>
      <vt:lpstr>Какие игры наиболее полезны для подготовки детей к школе???</vt:lpstr>
      <vt:lpstr>Портрет идеального первоклассника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Rif</dc:creator>
  <cp:lastModifiedBy>Rif</cp:lastModifiedBy>
  <cp:revision>21</cp:revision>
  <cp:lastPrinted>1601-01-01T00:00:00Z</cp:lastPrinted>
  <dcterms:created xsi:type="dcterms:W3CDTF">1601-01-01T00:00:00Z</dcterms:created>
  <dcterms:modified xsi:type="dcterms:W3CDTF">2021-07-24T08:28:11Z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